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Employees</c:v>
                </c:pt>
              </c:strCache>
            </c:strRef>
          </c:tx>
          <c:dPt>
            <c:idx val="0"/>
            <c:spPr>
              <a:solidFill>
                <a:srgbClr val="FF7A1A"/>
              </a:solidFill>
              <a:ln>
                <a:noFill/>
              </a:ln>
            </c:spPr>
          </c:dPt>
          <c:dPt>
            <c:idx val="1"/>
            <c:spPr>
              <a:solidFill>
                <a:srgbClr val="FFB37D"/>
              </a:solidFill>
              <a:ln>
                <a:noFill/>
              </a:ln>
            </c:spPr>
          </c:dPt>
          <c:dPt>
            <c:idx val="2"/>
            <c:spPr>
              <a:solidFill>
                <a:srgbClr val="E6D6BF"/>
              </a:solidFill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0–1 yr</c:v>
                </c:pt>
                <c:pt idx="1">
                  <c:v>1–3 yr</c:v>
                </c:pt>
                <c:pt idx="2">
                  <c:v>3+ yr (residual)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</c:v>
                </c:pt>
                <c:pt idx="1">
                  <c:v>68</c:v>
                </c:pt>
                <c:pt idx="2">
                  <c:v>41</c:v>
                </c:pt>
              </c:numCache>
            </c:numRef>
          </c:val>
        </c:ser>
        <c:dLbls>
          <c:txPr>
            <a:bodyPr/>
            <a:lstStyle/>
            <a:p>
              <a:pPr>
                <a:defRPr sz="1000">
                  <a:solidFill>
                    <a:srgbClr val="1A1A1A"/>
                  </a:solidFill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7A7568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Joined</c:v>
                </c:pt>
              </c:strCache>
            </c:strRef>
          </c:tx>
          <c:spPr>
            <a:solidFill>
              <a:srgbClr val="0A2540"/>
            </a:solidFill>
          </c:spPr>
          <c:cat>
            <c:strRef>
              <c:f>Sheet1!$A$2:$A$5</c:f>
              <c:strCache>
                <c:ptCount val="4"/>
                <c:pt idx="0">
                  <c:v>0–30 d</c:v>
                </c:pt>
                <c:pt idx="1">
                  <c:v>30–60 d</c:v>
                </c:pt>
                <c:pt idx="2">
                  <c:v>60–90 d</c:v>
                </c:pt>
                <c:pt idx="3">
                  <c:v>90+ d ⚠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Offered, yet to Join</c:v>
                </c:pt>
              </c:strCache>
            </c:strRef>
          </c:tx>
          <c:spPr>
            <a:solidFill>
              <a:srgbClr val="FF7A1A"/>
            </a:solidFill>
          </c:spPr>
          <c:cat>
            <c:strRef>
              <c:f>Sheet1!$A$2:$A$5</c:f>
              <c:strCache>
                <c:ptCount val="4"/>
                <c:pt idx="0">
                  <c:v>0–30 d</c:v>
                </c:pt>
                <c:pt idx="1">
                  <c:v>30–60 d</c:v>
                </c:pt>
                <c:pt idx="2">
                  <c:v>60–90 d</c:v>
                </c:pt>
                <c:pt idx="3">
                  <c:v>90+ d ⚠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rgbClr val="7A7568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rgbClr val="7A7568"/>
                </a:solidFill>
              </a:defRPr>
            </a:pPr>
          </a:p>
        </c:txPr>
        <c:crossAx val="-2068027336"/>
        <c:crosses val="autoZero"/>
      </c:valAx>
    </c:plotArea>
    <c:legend>
      <c:legendPos val="b"/>
      <c:overlay val="0"/>
      <c:txPr>
        <a:bodyPr/>
        <a:lstStyle/>
        <a:p>
          <a:pPr>
            <a:defRPr sz="900">
              <a:solidFill>
                <a:srgbClr val="7A7568"/>
              </a:solidFill>
            </a:defRPr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dPt>
            <c:idx val="0"/>
            <c:spPr>
              <a:solidFill>
                <a:srgbClr val="FF7A1A"/>
              </a:solidFill>
              <a:ln>
                <a:noFill/>
              </a:ln>
            </c:spPr>
          </c:dPt>
          <c:dPt>
            <c:idx val="1"/>
            <c:spPr>
              <a:solidFill>
                <a:srgbClr val="FF9047"/>
              </a:solidFill>
              <a:ln>
                <a:noFill/>
              </a:ln>
            </c:spPr>
          </c:dPt>
          <c:dPt>
            <c:idx val="2"/>
            <c:spPr>
              <a:solidFill>
                <a:srgbClr val="FFA66E"/>
              </a:solidFill>
              <a:ln>
                <a:noFill/>
              </a:ln>
            </c:spPr>
          </c:dPt>
          <c:dPt>
            <c:idx val="3"/>
            <c:spPr>
              <a:solidFill>
                <a:srgbClr val="FFBA92"/>
              </a:solidFill>
              <a:ln>
                <a:noFill/>
              </a:ln>
            </c:spPr>
          </c:dPt>
          <c:dPt>
            <c:idx val="4"/>
            <c:spPr>
              <a:solidFill>
                <a:srgbClr val="E6D6BF"/>
              </a:solidFill>
              <a:ln>
                <a:noFill/>
              </a:ln>
            </c:spPr>
          </c:dPt>
          <c:dPt>
            <c:idx val="5"/>
            <c:spPr>
              <a:solidFill>
                <a:srgbClr val="E6D6BF"/>
              </a:solidFill>
              <a:ln>
                <a:noFill/>
              </a:ln>
            </c:spPr>
          </c:dPt>
          <c:dPt>
            <c:idx val="6"/>
            <c:spPr>
              <a:solidFill>
                <a:srgbClr val="E6D6BF"/>
              </a:solidFill>
              <a:ln>
                <a:noFill/>
              </a:ln>
            </c:spPr>
          </c:dPt>
          <c:dPt>
            <c:idx val="7"/>
            <c:spPr>
              <a:solidFill>
                <a:srgbClr val="E6D6BF"/>
              </a:solidFill>
              <a:ln>
                <a:noFill/>
              </a:ln>
            </c:spPr>
          </c:dPt>
          <c:cat>
            <c:strRef>
              <c:f>Sheet1!$A$2:$A$9</c:f>
              <c:strCache>
                <c:ptCount val="8"/>
                <c:pt idx="0">
                  <c:v>Finance</c:v>
                </c:pt>
                <c:pt idx="1">
                  <c:v>MIS &amp; Reporting</c:v>
                </c:pt>
                <c:pt idx="2">
                  <c:v>Management</c:v>
                </c:pt>
                <c:pt idx="3">
                  <c:v>Account Mgmt</c:v>
                </c:pt>
                <c:pt idx="4">
                  <c:v>Compliance</c:v>
                </c:pt>
                <c:pt idx="5">
                  <c:v>Marketing &amp; PR</c:v>
                </c:pt>
                <c:pt idx="6">
                  <c:v>People &amp; Culture</c:v>
                </c:pt>
                <c:pt idx="7">
                  <c:v>Sales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</c:v>
                </c:pt>
                <c:pt idx="1">
                  <c:v>7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txPr>
            <a:bodyPr/>
            <a:lstStyle/>
            <a:p>
              <a:pPr>
                <a:defRPr sz="1000">
                  <a:solidFill>
                    <a:srgbClr val="1A1A1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1A1A1A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₹ Lakhs</c:v>
                </c:pt>
              </c:strCache>
            </c:strRef>
          </c:tx>
          <c:dPt>
            <c:idx val="0"/>
            <c:spPr>
              <a:solidFill>
                <a:srgbClr val="FF7A1A"/>
              </a:solidFill>
              <a:ln>
                <a:noFill/>
              </a:ln>
            </c:spPr>
          </c:dPt>
          <c:dPt>
            <c:idx val="1"/>
            <c:spPr>
              <a:solidFill>
                <a:srgbClr val="FF9C5C"/>
              </a:solidFill>
              <a:ln>
                <a:noFill/>
              </a:ln>
            </c:spPr>
          </c:dPt>
          <c:dPt>
            <c:idx val="2"/>
            <c:spPr>
              <a:solidFill>
                <a:srgbClr val="FF9C5C"/>
              </a:solidFill>
              <a:ln>
                <a:noFill/>
              </a:ln>
            </c:spPr>
          </c:dPt>
          <c:dPt>
            <c:idx val="3"/>
            <c:spPr>
              <a:solidFill>
                <a:srgbClr val="FFB988"/>
              </a:solidFill>
              <a:ln>
                <a:noFill/>
              </a:ln>
            </c:spPr>
          </c:dPt>
          <c:dPt>
            <c:idx val="4"/>
            <c:spPr>
              <a:solidFill>
                <a:srgbClr val="FFB988"/>
              </a:solidFill>
              <a:ln>
                <a:noFill/>
              </a:ln>
            </c:spPr>
          </c:dPt>
          <c:dPt>
            <c:idx val="5"/>
            <c:spPr>
              <a:solidFill>
                <a:srgbClr val="FFB988"/>
              </a:solidFill>
              <a:ln>
                <a:noFill/>
              </a:ln>
            </c:spPr>
          </c:dPt>
          <c:dPt>
            <c:idx val="6"/>
            <c:spPr>
              <a:solidFill>
                <a:srgbClr val="FFB988"/>
              </a:solidFill>
              <a:ln>
                <a:noFill/>
              </a:ln>
            </c:spPr>
          </c:dPt>
          <c:dPt>
            <c:idx val="7"/>
            <c:spPr>
              <a:solidFill>
                <a:srgbClr val="FFB988"/>
              </a:solidFill>
              <a:ln>
                <a:noFill/>
              </a:ln>
            </c:spPr>
          </c:dPt>
          <c:dPt>
            <c:idx val="8"/>
            <c:spPr>
              <a:solidFill>
                <a:srgbClr val="FFB988"/>
              </a:solidFill>
              <a:ln>
                <a:noFill/>
              </a:ln>
            </c:spPr>
          </c:dPt>
          <c:dPt>
            <c:idx val="9"/>
            <c:spPr>
              <a:solidFill>
                <a:srgbClr val="E6D6BF"/>
              </a:solidFill>
              <a:ln>
                <a:noFill/>
              </a:ln>
            </c:spPr>
          </c:dPt>
          <c:dPt>
            <c:idx val="10"/>
            <c:spPr>
              <a:solidFill>
                <a:srgbClr val="E6D6BF"/>
              </a:solidFill>
              <a:ln>
                <a:noFill/>
              </a:ln>
            </c:spPr>
          </c:dPt>
          <c:dPt>
            <c:idx val="11"/>
            <c:spPr>
              <a:solidFill>
                <a:srgbClr val="E6D6BF"/>
              </a:solidFill>
              <a:ln>
                <a:noFill/>
              </a:ln>
            </c:spPr>
          </c:dPt>
          <c:dPt>
            <c:idx val="12"/>
            <c:spPr>
              <a:solidFill>
                <a:srgbClr val="E6D6BF"/>
              </a:solidFill>
              <a:ln>
                <a:noFill/>
              </a:ln>
            </c:spPr>
          </c:dPt>
          <c:dPt>
            <c:idx val="13"/>
            <c:spPr>
              <a:solidFill>
                <a:srgbClr val="E6D6BF"/>
              </a:solidFill>
              <a:ln>
                <a:noFill/>
              </a:ln>
            </c:spPr>
          </c:dPt>
          <c:dPt>
            <c:idx val="14"/>
            <c:spPr>
              <a:solidFill>
                <a:srgbClr val="E6D6BF"/>
              </a:solidFill>
              <a:ln>
                <a:noFill/>
              </a:ln>
            </c:spPr>
          </c:dPt>
          <c:dPt>
            <c:idx val="15"/>
            <c:spPr>
              <a:solidFill>
                <a:srgbClr val="E6D6BF"/>
              </a:solidFill>
              <a:ln>
                <a:noFill/>
              </a:ln>
            </c:spPr>
          </c:dPt>
          <c:cat>
            <c:strRef>
              <c:f>Sheet1!$A$2:$A$17</c:f>
              <c:strCache>
                <c:ptCount val="16"/>
                <c:pt idx="0">
                  <c:v>Mob NXT (IP)</c:v>
                </c:pt>
                <c:pt idx="1">
                  <c:v>Griffin</c:v>
                </c:pt>
                <c:pt idx="2">
                  <c:v>SPF</c:v>
                </c:pt>
                <c:pt idx="3">
                  <c:v>Inc42 AMJ</c:v>
                </c:pt>
                <c:pt idx="4">
                  <c:v>Storyboard18</c:v>
                </c:pt>
                <c:pt idx="5">
                  <c:v>MMA Global</c:v>
                </c:pt>
                <c:pt idx="6">
                  <c:v>Goafest</c:v>
                </c:pt>
                <c:pt idx="7">
                  <c:v>Saatchi</c:v>
                </c:pt>
                <c:pt idx="8">
                  <c:v>Mob NXT PH</c:v>
                </c:pt>
                <c:pt idx="9">
                  <c:v>Annual Report</c:v>
                </c:pt>
                <c:pt idx="10">
                  <c:v>Paid Promo</c:v>
                </c:pt>
                <c:pt idx="11">
                  <c:v>Event Sponsor</c:v>
                </c:pt>
                <c:pt idx="12">
                  <c:v>PR Retainer</c:v>
                </c:pt>
                <c:pt idx="13">
                  <c:v>Rebranding</c:v>
                </c:pt>
                <c:pt idx="14">
                  <c:v>Awards</c:v>
                </c:pt>
                <c:pt idx="15">
                  <c:v>Videos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50</c:v>
                </c:pt>
                <c:pt idx="1">
                  <c:v>33</c:v>
                </c:pt>
                <c:pt idx="2">
                  <c:v>30</c:v>
                </c:pt>
                <c:pt idx="3">
                  <c:v>15</c:v>
                </c:pt>
                <c:pt idx="4">
                  <c:v>12</c:v>
                </c:pt>
                <c:pt idx="5">
                  <c:v>12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7.6</c:v>
                </c:pt>
                <c:pt idx="10">
                  <c:v>5</c:v>
                </c:pt>
                <c:pt idx="11">
                  <c:v>5</c:v>
                </c:pt>
                <c:pt idx="12">
                  <c:v>4.8</c:v>
                </c:pt>
                <c:pt idx="13">
                  <c:v>3.7</c:v>
                </c:pt>
                <c:pt idx="14">
                  <c:v>2</c:v>
                </c:pt>
                <c:pt idx="15">
                  <c:v>1</c:v>
                </c:pt>
              </c:numCache>
            </c:numRef>
          </c:val>
        </c:ser>
        <c:dLbls>
          <c:numFmt formatCode="&quot;₹&quot;0.#&quot;L&quot;" sourceLinked="0"/>
          <c:txPr>
            <a:bodyPr/>
            <a:lstStyle/>
            <a:p>
              <a:pPr>
                <a:defRPr sz="800">
                  <a:solidFill>
                    <a:srgbClr val="1A1A1A"/>
                  </a:solidFill>
                </a:defRPr>
              </a:pPr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rgbClr val="1A1A1A"/>
                </a:solidFill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₹L</c:v>
                </c:pt>
              </c:strCache>
            </c:strRef>
          </c:tx>
          <c:dPt>
            <c:idx val="0"/>
            <c:spPr>
              <a:solidFill>
                <a:srgbClr val="FF7A1A"/>
              </a:solidFill>
              <a:ln>
                <a:noFill/>
              </a:ln>
            </c:spPr>
          </c:dPt>
          <c:dPt>
            <c:idx val="1"/>
            <c:spPr>
              <a:solidFill>
                <a:srgbClr val="0A2540"/>
              </a:solidFill>
              <a:ln>
                <a:noFill/>
              </a:ln>
            </c:spPr>
          </c:dPt>
          <c:dPt>
            <c:idx val="2"/>
            <c:spPr>
              <a:solidFill>
                <a:srgbClr val="FFB988"/>
              </a:solidFill>
              <a:ln>
                <a:noFill/>
              </a:ln>
            </c:spPr>
          </c:dPt>
          <c:dPt>
            <c:idx val="3"/>
            <c:spPr>
              <a:solidFill>
                <a:srgbClr val="E6D6BF"/>
              </a:solidFill>
              <a:ln>
                <a:noFill/>
              </a:ln>
            </c:spPr>
          </c:dPt>
          <c:cat>
            <c:strRef>
              <c:f>Sheet1!$A$2:$A$5</c:f>
              <c:strCache>
                <c:ptCount val="4"/>
                <c:pt idx="0">
                  <c:v>Owned IP Events (Mob NXT)</c:v>
                </c:pt>
                <c:pt idx="1">
                  <c:v>Memberships (Griffin + SPF)</c:v>
                </c:pt>
                <c:pt idx="2">
                  <c:v>Events &amp; Partnerships</c:v>
                </c:pt>
                <c:pt idx="3">
                  <c:v>PR, Production, IR, Awards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63</c:v>
                </c:pt>
                <c:pt idx="2">
                  <c:v>59</c:v>
                </c:pt>
                <c:pt idx="3">
                  <c:v>29.1</c:v>
                </c:pt>
              </c:numCache>
            </c:numRef>
          </c:val>
        </c:ser>
        <c:dLbls>
          <c:numFmt formatCode="0.0%" sourceLinked="0"/>
          <c:txPr>
            <a:bodyPr/>
            <a:lstStyle/>
            <a:p>
              <a:pPr>
                <a:defRPr sz="1000">
                  <a:solidFill>
                    <a:srgbClr val="1A1A1A"/>
                  </a:solidFill>
                </a:defRPr>
              </a:pPr>
            </a:p>
          </c:txPr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b"/>
      <c:layout/>
      <c:overlay val="0"/>
      <c:txPr>
        <a:bodyPr/>
        <a:lstStyle/>
        <a:p>
          <a:pPr>
            <a:defRPr sz="1000">
              <a:solidFill>
                <a:srgbClr val="7A7568"/>
              </a:solidFill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OKRs</c:v>
                </c:pt>
              </c:strCache>
            </c:strRef>
          </c:tx>
          <c:dPt>
            <c:idx val="0"/>
            <c:spPr>
              <a:solidFill>
                <a:srgbClr val="2F8F5E"/>
              </a:solidFill>
              <a:ln>
                <a:noFill/>
              </a:ln>
            </c:spPr>
          </c:dPt>
          <c:dPt>
            <c:idx val="1"/>
            <c:spPr>
              <a:solidFill>
                <a:srgbClr val="E0A82E"/>
              </a:solidFill>
              <a:ln>
                <a:noFill/>
              </a:ln>
            </c:spPr>
          </c:dPt>
          <c:dPt>
            <c:idx val="2"/>
            <c:spPr>
              <a:solidFill>
                <a:srgbClr val="C8BFAD"/>
              </a:solidFill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Completed</c:v>
                </c:pt>
                <c:pt idx="1">
                  <c:v>Pending</c:v>
                </c:pt>
                <c:pt idx="2">
                  <c:v>Not Applicable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139</c:v>
                </c:pt>
                <c:pt idx="1">
                  <c:v>29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/>
      <c:overlay val="0"/>
      <c:txPr>
        <a:bodyPr/>
        <a:lstStyle/>
        <a:p>
          <a:pPr>
            <a:defRPr sz="900">
              <a:solidFill>
                <a:srgbClr val="7A7568"/>
              </a:solidFill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>
                <a:solidFill>
                  <a:srgbClr val="7A7568"/>
                </a:solidFill>
                <a:latin typeface="Inter"/>
              </a:rPr>
              <a:t>● MANAGEMENT REVIEW · MAY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554480"/>
            <a:ext cx="676656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2000"/>
              </a:lnSpc>
            </a:pPr>
            <a:r>
              <a:rPr sz="4600" b="0" i="0">
                <a:solidFill>
                  <a:srgbClr val="1A1A1A"/>
                </a:solidFill>
                <a:latin typeface="Georgia"/>
              </a:rPr>
              <a:t>A month of shipping,</a:t>
            </a:r>
          </a:p>
          <a:p>
            <a:pPr algn="l">
              <a:lnSpc>
                <a:spcPct val="102000"/>
              </a:lnSpc>
            </a:pPr>
            <a:r>
              <a:rPr sz="4600" b="0" i="0">
                <a:solidFill>
                  <a:srgbClr val="1A1A1A"/>
                </a:solidFill>
                <a:latin typeface="Georgia"/>
              </a:rPr>
              <a:t>scaling and sharpening.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4023360"/>
            <a:ext cx="731520" cy="0"/>
          </a:xfrm>
          <a:prstGeom prst="line">
            <a:avLst/>
          </a:prstGeom>
          <a:ln w="19050">
            <a:solidFill>
              <a:srgbClr val="1A1A1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4206240"/>
            <a:ext cx="67665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Cross-functional review across People Operations, Marketing &amp; PR, and IT Risk &amp; Compliance — what shipped in April, what's in flight for May, and where we need to move faster.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577840"/>
            <a:ext cx="21031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REVIEWER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06440"/>
            <a:ext cx="2103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Sumit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4640" y="5577840"/>
            <a:ext cx="21031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PERIOD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5806440"/>
            <a:ext cx="2103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April → May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20640" y="5577840"/>
            <a:ext cx="21031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FUNCTIONS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20640" y="5806440"/>
            <a:ext cx="21031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80960" y="502920"/>
            <a:ext cx="4023360" cy="5852160"/>
          </a:xfrm>
          <a:prstGeom prst="roundRect">
            <a:avLst>
              <a:gd name="adj" fmla="val 4000"/>
            </a:avLst>
          </a:prstGeom>
          <a:ln>
            <a:noFill/>
          </a:ln>
          <a:effectLst/>
          <a:gradFill rotWithShape="1">
            <a:gsLst>
              <a:gs pos="0">
                <a:srgbClr val="FFE4C8"/>
              </a:gs>
              <a:gs pos="65000">
                <a:srgbClr val="FF7A1A"/>
              </a:gs>
              <a:gs pos="100000">
                <a:srgbClr val="0A2540"/>
              </a:gs>
            </a:gsLst>
            <a:lin ang="7200000" scaled="1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55279" y="777240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FFFFFF"/>
                </a:solidFill>
                <a:latin typeface="Inter"/>
              </a:rPr>
              <a:t>BY THE NUMBERS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55279" y="1280160"/>
            <a:ext cx="347472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400" b="0" i="1">
                <a:solidFill>
                  <a:srgbClr val="FFFFFF"/>
                </a:solidFill>
                <a:latin typeface="Georgia"/>
              </a:rPr>
              <a:t>22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55279" y="2377440"/>
            <a:ext cx="3474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FFFFFF"/>
                </a:solidFill>
                <a:latin typeface="Inter"/>
              </a:rPr>
              <a:t>slides · 3 departments · 1 review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7955279" y="2926080"/>
            <a:ext cx="3474721" cy="0"/>
          </a:xfrm>
          <a:prstGeom prst="line">
            <a:avLst/>
          </a:prstGeom>
          <a:ln w="635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955279" y="3154680"/>
            <a:ext cx="17373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400" b="0" i="0">
                <a:solidFill>
                  <a:srgbClr val="FFFFFF"/>
                </a:solidFill>
                <a:latin typeface="Georgia"/>
              </a:rPr>
              <a:t>187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55279" y="3749040"/>
            <a:ext cx="1737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FFFFFF"/>
                </a:solidFill>
                <a:latin typeface="Inter"/>
              </a:rPr>
              <a:t>people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38359" y="3154680"/>
            <a:ext cx="17373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400" b="0" i="0">
                <a:solidFill>
                  <a:srgbClr val="FFFFFF"/>
                </a:solidFill>
                <a:latin typeface="Georgia"/>
              </a:rPr>
              <a:t>₹2.11Cr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38359" y="3749040"/>
            <a:ext cx="1737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FFFFFF"/>
                </a:solidFill>
                <a:latin typeface="Inter"/>
              </a:rPr>
              <a:t>AMJ marketing budget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955279" y="4343400"/>
            <a:ext cx="17373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400" b="0" i="0">
                <a:solidFill>
                  <a:srgbClr val="FFFFFF"/>
                </a:solidFill>
                <a:latin typeface="Georgia"/>
              </a:rPr>
              <a:t>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55279" y="4937760"/>
            <a:ext cx="1737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FFFFFF"/>
                </a:solidFill>
                <a:latin typeface="Inter"/>
              </a:rPr>
              <a:t>May workstreams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38359" y="4343400"/>
            <a:ext cx="17373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400" b="0" i="0">
                <a:solidFill>
                  <a:srgbClr val="FFFFFF"/>
                </a:solidFill>
                <a:latin typeface="Georgia"/>
              </a:rPr>
              <a:t>30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38359" y="4937760"/>
            <a:ext cx="17373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FFFFFF"/>
                </a:solidFill>
                <a:latin typeface="Inter"/>
              </a:rPr>
              <a:t>open roles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955279" y="5989320"/>
            <a:ext cx="3474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FFFFFF"/>
                </a:solidFill>
                <a:latin typeface="Inter"/>
              </a:rPr>
              <a:t>Mobavenue AI Tech · Sumit's monthly review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MOBAVENUE AI TECH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Page 01 / 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EARNED MEDIA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Where Mobavenue showed up.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PR engine delivered both industry stories and exclusive features across tier-1 trade and business media.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731520" y="2468880"/>
            <a:ext cx="3291840" cy="1371600"/>
          </a:xfrm>
          <a:prstGeom prst="roundRect">
            <a:avLst>
              <a:gd name="adj" fmla="val 4000"/>
            </a:avLst>
          </a:prstGeom>
          <a:solidFill>
            <a:srgbClr val="EFE9DC"/>
          </a:solidFill>
          <a:ln w="6350">
            <a:solidFill>
              <a:srgbClr val="C8BFAD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29718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[ Moneycontrol headline screenshot 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977639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Moneycontrol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43434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1">
                <a:solidFill>
                  <a:srgbClr val="3A3A3A"/>
                </a:solidFill>
                <a:latin typeface="Inter"/>
              </a:rPr>
              <a:t>"Brands open wallets for ChatGPT, Gemini visibility as AI search heats up" — April 22, industry story via new PR agency.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9768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480560" y="2468880"/>
            <a:ext cx="3291840" cy="1371600"/>
          </a:xfrm>
          <a:prstGeom prst="roundRect">
            <a:avLst>
              <a:gd name="adj" fmla="val 4000"/>
            </a:avLst>
          </a:prstGeom>
          <a:solidFill>
            <a:srgbClr val="EFE9DC"/>
          </a:solidFill>
          <a:ln w="6350">
            <a:solidFill>
              <a:srgbClr val="C8BFAD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80560" y="29718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[ e4m headline screenshot 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3977639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e4m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43434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1">
                <a:solidFill>
                  <a:srgbClr val="3A3A3A"/>
                </a:solidFill>
                <a:latin typeface="Inter"/>
              </a:rPr>
              <a:t>"From stories to storefronts: How commerce media is reshaping ad spends" — May 4, retail/commerce-media positioning.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04672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8229600" y="2468880"/>
            <a:ext cx="3291840" cy="1371600"/>
          </a:xfrm>
          <a:prstGeom prst="roundRect">
            <a:avLst>
              <a:gd name="adj" fmla="val 4000"/>
            </a:avLst>
          </a:prstGeom>
          <a:solidFill>
            <a:srgbClr val="EFE9DC"/>
          </a:solidFill>
          <a:ln w="6350">
            <a:solidFill>
              <a:srgbClr val="C8BFAD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0" y="29718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[ Storyboard18 headline screenshot 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75320" y="3977639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Storyboard18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75320" y="43434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1">
                <a:solidFill>
                  <a:srgbClr val="3A3A3A"/>
                </a:solidFill>
                <a:latin typeface="Inter"/>
              </a:rPr>
              <a:t>"From Reach to Results: How AI is redefining outcome-based advertising" — direct feature on Mobavenue's OaaS thesis.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48640" y="553212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66928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EXCLUSIVE — NEURAL NETWORK UPDATE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943600"/>
            <a:ext cx="5212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Featured across Storyboard18, Social Samosa, Adgully, MediaBrief, MediaNews4U.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126480" y="553212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309360" y="566928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EXCLUSIVE — 15,000 TREES CSR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09360" y="5943600"/>
            <a:ext cx="5212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Featured across Social Samosa, ResponsibleUs, CSRBox, PNI (Press Network of India).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EARNED MEDIA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10 / 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MAY POA · WEEK 1–2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May is the showcase month.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26 active workstreams. The first half of May front-loads three founder-facing media moments.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11064240" cy="4023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2377440"/>
          <a:ext cx="1088136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3017520"/>
                <a:gridCol w="4937760"/>
                <a:gridCol w="1645920"/>
              </a:tblGrid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Date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Activity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Detail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Status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e4m SurgeX feature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Planned feature with founder quote; first draft 30 Apr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2F8F5E"/>
                          </a:solidFill>
                          <a:latin typeface="Inter"/>
                        </a:rPr>
                        <a:t>Live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CSR press release + BSE update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Announcement of plantation + healthcare CSR initiatives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2F8F5E"/>
                          </a:solidFill>
                          <a:latin typeface="Inter"/>
                        </a:rPr>
                        <a:t>Live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6–7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MMA IMPACT × EY Report launch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Westin Gurgaon · Ishank Joshi on panel · 4–5 journalists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7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Fireside chat — Saurabh (PrsmX) × agency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Reposted on LinkedIn + Instagram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2F8F5E"/>
                          </a:solidFill>
                          <a:latin typeface="Inter"/>
                        </a:rPr>
                        <a:t>Live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8–9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Saatchi partnership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On-ground branding · ResurgeX + PrsmX · agency engagement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9–10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Storyboard18 interview (Viksit Bharat)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Went live; pre-buzz done; reels awaiting raw footage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2F8F5E"/>
                          </a:solidFill>
                          <a:latin typeface="Inter"/>
                        </a:rPr>
                        <a:t>Live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MAY POA W1-2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11 / 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MAY POA · WEEK 3+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big-bet week.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Q4 results + logo launch + Goafest collapse into a 7-day window — high-stakes execution.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11064240" cy="4023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2377440"/>
          <a:ext cx="1088136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3017520"/>
                <a:gridCol w="4937760"/>
                <a:gridCol w="1645920"/>
              </a:tblGrid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Date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Activity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Detail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800" b="1">
                          <a:solidFill>
                            <a:srgbClr val="7A7568"/>
                          </a:solidFill>
                          <a:latin typeface="Inter"/>
                        </a:rPr>
                        <a:t>Status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11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NDTV Profit — 'New India Playbook'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Founder interview series · coordination + documentation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Scheduled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14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Inc42 Roundtable — Delhi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DiscvrX + SurgeX · Raghav Maheshwari speaking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~15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Q4 FY26 results press release + earnings meet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Coordinated with PR agency; earnings next 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0A2540"/>
                          </a:solidFill>
                          <a:latin typeface="Inter"/>
                        </a:rPr>
                        <a:t>Tentative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~15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Rebranding — Logo Launch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New logo aligned with Q4 results; Phase 2 underway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0A2540"/>
                          </a:solidFill>
                          <a:latin typeface="Inter"/>
                        </a:rPr>
                        <a:t>Tentative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Mid-May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Inc42 partnership — Tejas email interview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Followed by on-cam interview with Ishank in June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21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Goafest masterclass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45-min session led by Saransh &amp; Srinath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21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Goafest — Abby Awards Day 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Associate sponsorship presence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E0A82E"/>
                          </a:solidFill>
                          <a:latin typeface="Inter"/>
                        </a:rPr>
                        <a:t>In Progress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28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MarTech Summit &amp; Awards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Industry presence opportunity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0A2540"/>
                          </a:solidFill>
                          <a:latin typeface="Inter"/>
                        </a:rPr>
                        <a:t>Tentative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1A1A1A"/>
                          </a:solidFill>
                          <a:latin typeface="Inter"/>
                        </a:rPr>
                        <a:t>May (ongoing)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Russia — ResurgeX awareness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0">
                          <a:solidFill>
                            <a:srgbClr val="3A3A3A"/>
                          </a:solidFill>
                          <a:latin typeface="Inter"/>
                        </a:rPr>
                        <a:t>Product marketing initiatives in Russia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40000" bIns="40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C64545"/>
                          </a:solidFill>
                          <a:latin typeface="Inter"/>
                        </a:rPr>
                        <a:t>On Hold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MAY POA W3+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12 / 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EY × MMA REPORT LAUNCH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marquee PR moment of May.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Mobavenue × EY × MMA · AI Marketing Maturity Report — launched at MMA IMPACT India, Westin Gurgaon, 6–7 May.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31720"/>
            <a:ext cx="5486400" cy="15544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6888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PR COMMITMENT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7432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4–5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37360" y="2798064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journalists targeted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83280" y="27432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2–3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2798064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1-on-1 interactions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324612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4–5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37360" y="3300984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coverage pieces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3280" y="324612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2 days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3300984"/>
            <a:ext cx="1554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Day 1 report · Day 2 product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4023360"/>
            <a:ext cx="5486400" cy="237744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16052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TWO-TRACK STRATEGY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434840"/>
            <a:ext cx="51206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Track 1 (Recommended): EY/MMA-led release with Mobavenue as partner in headline + 1 spokesperson quote → wider organic pickup.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5349240"/>
            <a:ext cx="51206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Track 2 (Hybrid): Organic outreach + paid ANI push — cost borne by Mobavenue. Headline control: "MMA &amp; EY Unveil AI Marketing Maturity Report, Powered by Mobavenue".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2331720"/>
            <a:ext cx="539496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2468880"/>
            <a:ext cx="51206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EVENT HOOKS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2743200"/>
            <a:ext cx="51206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AI-led transformation in marketing &amp; consumer growth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Data intelligence driving business outcomes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Future of AdTech &amp; real-time bidding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886200"/>
            <a:ext cx="539496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023360"/>
            <a:ext cx="51206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MEDIA ANGLES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4297680"/>
            <a:ext cx="51206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 reshaping digital advertising in India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Shift from impressions to measurable outcomes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Evolution of AdTech in data-first ecosystem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17920" y="5349240"/>
            <a:ext cx="5394960" cy="1051560"/>
          </a:xfrm>
          <a:prstGeom prst="roundRect">
            <a:avLst>
              <a:gd name="adj" fmla="val 6000"/>
            </a:avLst>
          </a:prstGeom>
          <a:solidFill>
            <a:srgbClr val="FCEBEB"/>
          </a:solidFill>
          <a:ln w="9525">
            <a:solidFill>
              <a:srgbClr val="E5B8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5458968"/>
            <a:ext cx="5120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C64545"/>
                </a:solidFill>
                <a:latin typeface="Inter"/>
              </a:rPr>
              <a:t>⚠  WATCH-OUTS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5715000"/>
            <a:ext cx="512064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900" b="0" i="0">
                <a:solidFill>
                  <a:srgbClr val="3A3A3A"/>
                </a:solidFill>
                <a:latin typeface="Inter"/>
              </a:rPr>
              <a:t>Westin Gurgaon is not a media-friendly location · MMA/EY-led event will skew media attention · positioning must stay insight-led, not brand-heavy.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EY × MMA LAUNCH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13 / 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AMJ BUDGET ALLOCATION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Where the ₹2.11 Cr goes.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28% of the AMJ marketing budget is concentrated in one IP — Mob NXT. Memberships account for another 30%.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6766560" cy="42062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50592"/>
            <a:ext cx="6400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BUDGET ALLOCATION (₹ LAKHS)</a:t>
            </a:r>
          </a:p>
        </p:txBody>
      </p: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640080" y="2697480"/>
          <a:ext cx="6629400" cy="3749039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7498079" y="2286000"/>
            <a:ext cx="4114800" cy="96012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680960" y="2404872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CONCENTRATION WATCH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0960" y="26517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FF7A1A"/>
                </a:solidFill>
                <a:latin typeface="Georgia"/>
              </a:rPr>
              <a:t>Mob NXT · ₹60L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80960" y="2999232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28% of AMJ in one IP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98079" y="3364992"/>
            <a:ext cx="4114800" cy="960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80960" y="3483864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MEMBERSHIPS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80960" y="3730752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₹63L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80960" y="4078224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Griffin + SPF · attribution review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98079" y="4443984"/>
            <a:ext cx="4114800" cy="960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680960" y="4562856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EVENTS &amp; PARTNERSHIPS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80960" y="4809744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₹59L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80960" y="5157216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5 marquee tie-ups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498079" y="5522976"/>
            <a:ext cx="4114800" cy="960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680960" y="5641848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PRODUCTION &amp; RETAINER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80960" y="5888736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1A1A1A"/>
                </a:solidFill>
                <a:latin typeface="Georgia"/>
              </a:rPr>
              <a:t>₹13.4L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236208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Annual Report + PR + videos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BUDGET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14 / 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BUDGET · SHARE OF WALLET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Three buckets take 85% of spend.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920240"/>
            <a:ext cx="5943600" cy="4572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084831"/>
            <a:ext cx="54864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SHARE BY CATEGORY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640080" y="2331720"/>
          <a:ext cx="576072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6675120" y="1920240"/>
            <a:ext cx="4937760" cy="1051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2039112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OWNED IP EVENTS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2286000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28.4%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2679192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Mob NXT India + Philippines · ₹60L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75120" y="3090672"/>
            <a:ext cx="4937760" cy="1051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0" y="3209544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MEMBERSHIPS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456432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29.8%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849624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Griffin + SPF · ₹63L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75120" y="4261104"/>
            <a:ext cx="4937760" cy="1051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0" y="4379976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EVENTS &amp; PARTNERSHIPS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0" y="4626864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27.9%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5020056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5 marquee tie-ups · ₹59L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675120" y="5431536"/>
            <a:ext cx="4937760" cy="1051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0" y="5550408"/>
            <a:ext cx="45720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ALL OTHER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58000" y="5797296"/>
            <a:ext cx="45720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13.9%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0" y="6190488"/>
            <a:ext cx="4572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PR retainer + production + IR + awards · ₹29.1L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SHARE OF WALLET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15 / 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PR AGENCY · FOUNDATION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PR engine, set up to compound.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Newly onboarded PR agency is moving from setup → narrative → placement across 3 streams.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4688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TALK POINTERS LOCKED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743200"/>
            <a:ext cx="3291840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OaaS pioneer — beyond SaaS/AdTech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Full-funnel: PrsmX → SurgeX → ResurgeX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1B daily ad opportunities → signals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 as core infrastructure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Bootstrapped scale: 150–200+ clients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 Lab as IP creation engine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Built in India, for the world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26280" y="24688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13 OP-ED THEMES DRAFTED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2743200"/>
            <a:ext cx="3291840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SaaS → Outcome-as-a-Service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 as foundation, not feature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BFSI beyond lead generation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CAC crisis in Fintech — AI fix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Quick commerce — last-mile intent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User acquisition broken in gaming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Decoding programmatic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2286000"/>
            <a:ext cx="3657600" cy="3108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75320" y="24688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16 INDUSTRY-STORY ANGLES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75320" y="2743200"/>
            <a:ext cx="3291840" cy="2468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AI-driven personalisation at scale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Omnichannel → unified engagement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Programmatic beyond clicks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India's adtech ecosystem reshape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Marketing ROI via automation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Rise of ad-supported OTT</a:t>
            </a:r>
          </a:p>
          <a:p>
            <a:pPr algn="l">
              <a:lnSpc>
                <a:spcPct val="15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Super apps &amp; multi-service platforms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48640" y="5532120"/>
            <a:ext cx="365760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56692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DAILY NEWS MONITORING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Sector trends, competitor activity, news developments — shared with client daily.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97680" y="5532120"/>
            <a:ext cx="3657600" cy="9144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26280" y="56692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RBMS IN PIPELINE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8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Media interactions across Tech, Business, Marketing — F2F, email and telephonic.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46720" y="5532120"/>
            <a:ext cx="3657600" cy="91440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275320" y="56692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STATUS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7532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All themes &amp; angles awaiting client approval before outreach kicks off.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PR FOUNDATION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16 / 22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SOCIAL MEDIA · AMJ CADENCE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content engine, by the numbers.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Structured content calendar across the Mobavenue master brand, PrsmX, and Life-at-Mobavenue.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5577840" cy="3474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2316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MOBAVENUE ADVERTISING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31520" y="2697480"/>
          <a:ext cx="52120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/>
                <a:gridCol w="1005840"/>
              </a:tblGrid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Content Bucket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Posts / Month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Use Case Mondays (weekly series)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Leadership Series (founder)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Graphic Video (brand reels)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Brand Case Studies (video + carousel)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Informative Posts (industry trends)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Explanatory Videos (ad-form)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2–3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Total monthly volume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~17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6263640" y="2286000"/>
            <a:ext cx="5349240" cy="3474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46520" y="2423160"/>
            <a:ext cx="4983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PRSMX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446520" y="2697480"/>
          <a:ext cx="49834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7640"/>
                <a:gridCol w="1005840"/>
              </a:tblGrid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Content Bucket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Posts / Month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Explanatory Carousel Posts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Brand Case Studies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Graphic Video (brand reels)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Leadership Series (founder quotes)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Explanatory Videos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2–3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lIns="50000" rIns="50000" tIns="35000" bIns="35000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Total monthly volume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50000" rIns="50000" tIns="35000" bIns="35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~13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548640" y="5943600"/>
            <a:ext cx="11064240" cy="64008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6053328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AI-LED INITIATIVE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6035040"/>
            <a:ext cx="8686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Internal agent under development for social media management — content planning &amp; visibility benchmarking, with broader workflow-streamlining roadmap.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SOCIAL ENGINE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17 / 22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CROSS-MONTH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APRIL VS MAY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April built the rails. May runs the train.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Velocity, breadth, and visibility all step up — marketing scales from 14 tracked activities to 26.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31720"/>
            <a:ext cx="1106424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0080" y="2423160"/>
          <a:ext cx="1088136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/>
                <a:gridCol w="2743200"/>
                <a:gridCol w="3657600"/>
                <a:gridCol w="1554480"/>
              </a:tblGrid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Dimension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April 2026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May 2026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Direction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Marketing workstreams (tracked)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14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26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1">
                          <a:solidFill>
                            <a:srgbClr val="2F8F5E"/>
                          </a:solidFill>
                          <a:latin typeface="Inter"/>
                        </a:rPr>
                        <a:t>+86%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Founder-facing media moments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1 (AppsFlyer)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5+ (SB18, MMA, NDTV, Inc42, Goafest)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0">
                          <a:solidFill>
                            <a:srgbClr val="7A7568"/>
                          </a:solidFill>
                          <a:latin typeface="Inter"/>
                        </a:rPr>
                        <a:t>step-up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IP events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2 (Phuket + Manila)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0 (rotates to partnerships)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0">
                          <a:solidFill>
                            <a:srgbClr val="7A7568"/>
                          </a:solidFill>
                          <a:latin typeface="Inter"/>
                        </a:rPr>
                        <a:t>rotation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Press releases planned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2 (Neural net + CSR)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3 (CSR, Q4, rebrand)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1">
                          <a:solidFill>
                            <a:srgbClr val="2F8F5E"/>
                          </a:solidFill>
                          <a:latin typeface="Inter"/>
                        </a:rPr>
                        <a:t>+50%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Awards activity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2 won (Adgully Gold)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Apps: MMA Smarties, Data Matix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0">
                          <a:solidFill>
                            <a:srgbClr val="7A7568"/>
                          </a:solidFill>
                          <a:latin typeface="Inter"/>
                        </a:rPr>
                        <a:t>pipeline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Hiring closures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14 joined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7 offers awaiting joining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1">
                          <a:solidFill>
                            <a:srgbClr val="C64545"/>
                          </a:solidFill>
                          <a:latin typeface="Inter"/>
                        </a:rPr>
                        <a:t>drop-out risk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Product Marketing hire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Open — challenge flagged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Archana resolving · target June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0">
                          <a:solidFill>
                            <a:srgbClr val="7A7568"/>
                          </a:solidFill>
                          <a:latin typeface="Inter"/>
                        </a:rPr>
                        <a:t>in motion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688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Rebranding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Phase 1: logo finalized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1000" b="0">
                          <a:solidFill>
                            <a:srgbClr val="3A3A3A"/>
                          </a:solidFill>
                          <a:latin typeface="Inter"/>
                        </a:rPr>
                        <a:t>Phase 2: IR deck, video, website + Launch ~15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ctr"/>
                      <a:r>
                        <a:rPr sz="1000" b="0">
                          <a:solidFill>
                            <a:srgbClr val="7A7568"/>
                          </a:solidFill>
                          <a:latin typeface="Inter"/>
                        </a:rPr>
                        <a:t>phase shift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CROSS-MONTH VIEW · APRIL VS MAY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18 / 22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PEOPLE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OKR PROGRAM · AMJ 2026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OKR adoption is wide. Completion needs reconciliation.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79% of OKRs marked complete in the deck table — but the narrative flags 'most still pending.' Worth aligning before next review.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530352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50592"/>
            <a:ext cx="49377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OKR STATUS — AMJ 2026</a:t>
            </a:r>
          </a:p>
        </p:txBody>
      </p: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731520" y="2697480"/>
          <a:ext cx="4937760" cy="2286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31520" y="5074920"/>
          <a:ext cx="493776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0320"/>
                <a:gridCol w="1188720"/>
                <a:gridCol w="1188720"/>
              </a:tblGrid>
              <a:tr h="320040">
                <a:tc>
                  <a:txBody>
                    <a:bodyPr lIns="40000" rIns="40000" tIns="25000" bIns="25000"/>
                    <a:lstStyle/>
                    <a:p>
                      <a:pPr algn="l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Status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Count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 lIns="40000" rIns="40000" tIns="25000" bIns="2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Completed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139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79%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 lIns="40000" rIns="40000" tIns="25000" bIns="2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Pending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16.5%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 lIns="40000" rIns="40000" tIns="25000" bIns="25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Not Applicable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5000" bIns="25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0.6%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6035040" y="2286000"/>
            <a:ext cx="5577840" cy="21945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17920" y="242316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5-PILLAR FRAMEWORK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3640" y="2697480"/>
            <a:ext cx="822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FF7A1A"/>
                </a:solidFill>
                <a:latin typeface="Inter"/>
              </a:rPr>
              <a:t>Profits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40880" y="271576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Sales &amp; business growth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06840" y="2697480"/>
            <a:ext cx="822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FF7A1A"/>
                </a:solidFill>
                <a:latin typeface="Inter"/>
              </a:rPr>
              <a:t>People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784080" y="271576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High-performance culture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63640" y="3154680"/>
            <a:ext cx="822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FF7A1A"/>
                </a:solidFill>
                <a:latin typeface="Inter"/>
              </a:rPr>
              <a:t>Product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40880" y="317296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Leading products &amp; innovation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06840" y="3154680"/>
            <a:ext cx="822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FF7A1A"/>
                </a:solidFill>
                <a:latin typeface="Inter"/>
              </a:rPr>
              <a:t>Pride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84080" y="3172968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Brand &amp; recognition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63640" y="3657600"/>
            <a:ext cx="8229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FF7A1A"/>
                </a:solidFill>
                <a:latin typeface="Inter"/>
              </a:rPr>
              <a:t>Process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40880" y="3675887"/>
            <a:ext cx="4480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Operational excellence — day-to-day mastery &amp; timely delivery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035040" y="4572000"/>
            <a:ext cx="55778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17920" y="4709160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GOVERNANCE RHYTHM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17920" y="4937760"/>
            <a:ext cx="521208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HR reviews completion quarterly · flags pending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Employees update quarterly · new joiners within 15 days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Managers validate &amp; track · escalations for non-compliance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35040" y="6035040"/>
            <a:ext cx="5577840" cy="45720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17920" y="6126480"/>
            <a:ext cx="5212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>
                <a:solidFill>
                  <a:srgbClr val="3A3A3A"/>
                </a:solidFill>
                <a:latin typeface="Inter"/>
              </a:rPr>
              <a:t>Deadline: OKR completion in Zoho due by 25 April 2026 for Q1 cycle.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PEOPLE OPS · OKR PROGRAM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19 / 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ALL FUNCTIONS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headlines, at a glance.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Three departments, three signals: the team is growing but slowly losing junior talent, marketing is producing real earned media, and IT risk is being addressed.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77440"/>
            <a:ext cx="26974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514600"/>
            <a:ext cx="2697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ACTIVE HEADCOUNT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743200"/>
            <a:ext cx="2697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187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429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4 locations · Ad-Ops largest (41)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10712" y="2377440"/>
            <a:ext cx="26974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93592" y="2514600"/>
            <a:ext cx="2697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OPEN REQUISITIONS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93592" y="2743200"/>
            <a:ext cx="2697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30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93592" y="3429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50% aged 90+ days · 24 Priority-1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72784" y="2377440"/>
            <a:ext cx="269748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55664" y="2514600"/>
            <a:ext cx="2697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APRIL JOININGS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55664" y="2743200"/>
            <a:ext cx="2697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14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55664" y="3429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+7 offers pending acceptance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34856" y="2377440"/>
            <a:ext cx="2697480" cy="146304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17736" y="2514600"/>
            <a:ext cx="2697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AMJ MARKETING BUDGET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17736" y="2743200"/>
            <a:ext cx="26974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FF7A1A"/>
                </a:solidFill>
                <a:latin typeface="Georgia"/>
              </a:rPr>
              <a:t>₹2.11 Cr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17736" y="3429000"/>
            <a:ext cx="2514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Across 16 tracked workstreams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4114800"/>
            <a:ext cx="365760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429768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TOP WIN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4572000"/>
            <a:ext cx="32918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2 Gold awards at Adgully Digixx + Manila Times organic coverage from Mob NXT PH launch.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370832" y="4114800"/>
            <a:ext cx="365760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99432" y="429768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TOP RISK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99432" y="4572000"/>
            <a:ext cx="32918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15 of 30 open roles aged 90+ days; Finance alone has 12 open seats blocking ops.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93024" y="4114800"/>
            <a:ext cx="365760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421624" y="4297680"/>
            <a:ext cx="3657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IN FOCUS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421624" y="4572000"/>
            <a:ext cx="32918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DPDP readiness, IT Security hire, and Product Marketing hire — all due to land by June.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EXECUTIVE SUMMARY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02 / 22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IT RISK &amp; COMPLIANCE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POSTURE &amp; ROADMAP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Risk posture: solid base, long DPDP runway.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737360"/>
            <a:ext cx="5212080" cy="12801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901952"/>
            <a:ext cx="4846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Q4 SECURITY POSTURE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94560"/>
            <a:ext cx="484632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No critical incidents. Phishing/spamming observed → awareness training planned Q1.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154680"/>
            <a:ext cx="5212080" cy="12801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19272"/>
            <a:ext cx="4846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POLICIES UPDATED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3611880"/>
            <a:ext cx="484632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Endpoint security, remote access, data classification, privacy, password mgmt, role control — all audit-ready.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48640" y="4572000"/>
            <a:ext cx="5212080" cy="128016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736592"/>
            <a:ext cx="4846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OPEN RISK ITEMS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029200"/>
            <a:ext cx="484632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DPDP compliance · code vulnerabilities · DR &amp; backup · data security · log management.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89320" y="1737360"/>
            <a:ext cx="5623560" cy="46177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200" y="1874519"/>
            <a:ext cx="52120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RESOLUTION ROADMAP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172200" y="2194560"/>
          <a:ext cx="534924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40"/>
                <a:gridCol w="2331720"/>
                <a:gridCol w="1325880"/>
              </a:tblGrid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Workstream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Owner Action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00" b="1">
                          <a:solidFill>
                            <a:srgbClr val="7A7568"/>
                          </a:solidFill>
                          <a:latin typeface="Inter"/>
                        </a:rPr>
                        <a:t>Target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1">
                          <a:solidFill>
                            <a:srgbClr val="1A1A1A"/>
                          </a:solidFill>
                          <a:latin typeface="Inter"/>
                        </a:rPr>
                        <a:t>DPDP Readiness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Gap assessment, data mapping, consent framework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Assess May · Ready Dec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1">
                          <a:solidFill>
                            <a:srgbClr val="1A1A1A"/>
                          </a:solidFill>
                          <a:latin typeface="Inter"/>
                        </a:rPr>
                        <a:t>Policy Implementation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Distribute &amp; track acks via Zoho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Distribute Apr · Ack 15 May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1">
                          <a:solidFill>
                            <a:srgbClr val="1A1A1A"/>
                          </a:solidFill>
                          <a:latin typeface="Inter"/>
                        </a:rPr>
                        <a:t>Endpoint Security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Deploy endpoint protection, MDM, device visibility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Full coverage end-Apr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1">
                          <a:solidFill>
                            <a:srgbClr val="1A1A1A"/>
                          </a:solidFill>
                          <a:latin typeface="Inter"/>
                        </a:rPr>
                        <a:t>Code Vulnerability Testing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Pen test + audit across active tech products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Start Jun · Fix Aug · Audit Sep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1">
                          <a:solidFill>
                            <a:srgbClr val="1A1A1A"/>
                          </a:solidFill>
                          <a:latin typeface="Inter"/>
                        </a:rPr>
                        <a:t>IT Security Hire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In-house resource for ongoing posture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000" rIns="50000" tIns="35000" bIns="35000" wrap="square"/>
                    <a:lstStyle/>
                    <a:p>
                      <a:pPr algn="l"/>
                      <a:r>
                        <a:rPr sz="950" b="0">
                          <a:solidFill>
                            <a:srgbClr val="3A3A3A"/>
                          </a:solidFill>
                          <a:latin typeface="Inter"/>
                        </a:rPr>
                        <a:t>Hire Apr · Onboard Jun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IT RISK · ROADMAP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20 / 22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WHAT HAPPENS NEXT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Q3 PRIORITIES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Five priorities. One operating principle.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Predictable · Accountable · Visible. Build systems and habits that make performance visible, decisions faster, outcomes more predictable.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31720"/>
            <a:ext cx="21488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468880"/>
            <a:ext cx="2148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FF7A1A"/>
                </a:solidFill>
                <a:latin typeface="Georgia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10896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CLOSE TALENT GAPS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337560"/>
            <a:ext cx="17373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Fill 14 critical roles · time-to-fill under 30 days.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34640" y="2331720"/>
            <a:ext cx="21488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063240" y="2468880"/>
            <a:ext cx="2148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FF7A1A"/>
                </a:solidFill>
                <a:latin typeface="Georgia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240" y="310896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ADVANCE KRA PHASE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63240" y="3337560"/>
            <a:ext cx="17373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Ready for monthly reviews · Phase 2 framework by July.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120640" y="2331720"/>
            <a:ext cx="21488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49240" y="2468880"/>
            <a:ext cx="2148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FF7A1A"/>
                </a:solidFill>
                <a:latin typeface="Georgia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9240" y="310896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ALIGN CRM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49240" y="3337560"/>
            <a:ext cx="17373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L → QL → SQL with business data · first management dashboard.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06640" y="2331720"/>
            <a:ext cx="21488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35240" y="2468880"/>
            <a:ext cx="2148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FF7A1A"/>
                </a:solidFill>
                <a:latin typeface="Georgia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35240" y="310896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REMEDIATE IT RISKS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35240" y="3337560"/>
            <a:ext cx="17373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Resolve vulnerabilities · maximise security posture.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692640" y="2331720"/>
            <a:ext cx="2148840" cy="2286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921240" y="2468880"/>
            <a:ext cx="21488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FF7A1A"/>
                </a:solidFill>
                <a:latin typeface="Georgia"/>
              </a:rP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21240" y="310896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BUSINESS GAP ANALYSIS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21240" y="3337560"/>
            <a:ext cx="173736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Prepare gap + action slides for next review.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4846320"/>
            <a:ext cx="36576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49834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PREDICTABILITY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52578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Defined parameters &amp; leading indicators reduce last-minute surprises.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297680" y="4846320"/>
            <a:ext cx="36576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26280" y="49834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ACCOUNTABILITY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26280" y="52578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KRAs and escalation protocols create clear ownership.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046720" y="4846320"/>
            <a:ext cx="36576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275320" y="4983480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VISIBILITY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75320" y="525780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Live dashboards + monthly scorecards tell health of business.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NEXT REVIEW · MAY 2026 · DIRECTORS RECEIVE SUMMARY 1 DAY PRIOR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21 / 22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APPENDIX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DATA GAPS · FOR SUMIT TO ADD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Numbers worth adding before the review.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These metrics would sharpen the story but were not present in the source documents — leaving them as placeholders for you to fill in.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77440"/>
            <a:ext cx="5532120" cy="1965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542032"/>
            <a:ext cx="5166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PEOPLE OPS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834640"/>
            <a:ext cx="51663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Total exits in April + rolling 3-month attrition %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Function-wise attrition breakdown (Ad-Ops vs Sales vs Eng)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Avg tenure at exit in months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April joiners' source mix (referral / job board / agency)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Female attrition % vs male — DEI lens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2377440"/>
            <a:ext cx="5532120" cy="1965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2542032"/>
            <a:ext cx="5166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TALENT ACQUISITION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834640"/>
            <a:ext cx="51663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Avg time-to-hire in days + last-quarter benchmark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Offer acceptance rate %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Cost-per-hire by function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Source-of-hire ROI (referral bonus payout vs joinings)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Reasons for 6 reqs aged 90+ days — by role name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4434840"/>
            <a:ext cx="5532120" cy="1965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4599432"/>
            <a:ext cx="5166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892040"/>
            <a:ext cx="51663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April actual spend vs AMJ budget burn % (~₹70L)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Earned-media reach / AVE for April coverage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Social media followers + engagement Δ vs March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Inbound leads attributable to PR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Mob NXT ROI proxy — clients met, pipeline added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OKR table reconciliation — 79% vs 'most pending'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72200" y="4434840"/>
            <a:ext cx="5532120" cy="19659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4599432"/>
            <a:ext cx="51663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IT RISK &amp; CROSS-FUNCTIONAL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892040"/>
            <a:ext cx="516636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IT Security &amp; Compliance hire — current status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Phishing/spam attempts blocked in Q4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Zoho CRM adoption % across India + Global sales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Russia ResurgeX push — reason for 'on hold' status</a:t>
            </a:r>
          </a:p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Director attendance / decisions logged from last review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APPENDIX · DATA GAPS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22 / 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PEOPLE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HUMAN RESOURCES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Who we are, right now.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828800"/>
            <a:ext cx="27432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993392"/>
            <a:ext cx="2743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TOTAL ACTIVE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2860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187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8803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Mumbai · Delhi · Gurgaon · Bangalore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429000" y="1828800"/>
            <a:ext cx="27432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11880" y="1993392"/>
            <a:ext cx="2743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GENDER SPLIT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11880" y="22860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76 F · 111 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1880" y="28803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40.6% female representation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3429000"/>
            <a:ext cx="27432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593592"/>
            <a:ext cx="2743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LARGEST FUNCTION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8862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Ad-Ops · 41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4805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~22% of headcount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429000" y="3429000"/>
            <a:ext cx="2743200" cy="146304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11880" y="3593592"/>
            <a:ext cx="2743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DESIGNATION MIX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11880" y="3886200"/>
            <a:ext cx="2743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Junior-heavy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11880" y="448056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Dominates across all 4 locations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355080" y="1828800"/>
            <a:ext cx="521208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37960" y="2011680"/>
            <a:ext cx="5029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TENURE DISTRIBUTION</a:t>
            </a:r>
          </a:p>
        </p:txBody>
      </p:sp>
      <p:graphicFrame>
        <p:nvGraphicFramePr>
          <p:cNvPr id="25" name="Chart 24"/>
          <p:cNvGraphicFramePr>
            <a:graphicFrameLocks noGrp="1"/>
          </p:cNvGraphicFramePr>
          <p:nvPr/>
        </p:nvGraphicFramePr>
        <p:xfrm>
          <a:off x="6400800" y="2331720"/>
          <a:ext cx="5120640" cy="29260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6537960" y="5349240"/>
            <a:ext cx="49377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78 in 0–1 yr · 68 in 1–3 yr (source PDF) · 41 residual to total 187 — the org is young.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PEOPLE OPS · HEADCOUNT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03 / 22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PEOPLE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ATTRITION ANALYSIS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Where people are leaving — and why.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828800"/>
            <a:ext cx="5303520" cy="1325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TOP REASON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19456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0" i="0">
                <a:solidFill>
                  <a:srgbClr val="1A1A1A"/>
                </a:solidFill>
                <a:latin typeface="Georgia"/>
              </a:rPr>
              <a:t>Better Opportunities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69748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External pull, not push — competitive market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48640" y="3291840"/>
            <a:ext cx="5303520" cy="1325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429000"/>
            <a:ext cx="5029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HIGHEST ATTRITION LOCATION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365760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0" i="0">
                <a:solidFill>
                  <a:srgbClr val="1A1A1A"/>
                </a:solidFill>
                <a:latin typeface="Georgia"/>
              </a:rPr>
              <a:t>Mumbai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1605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HQ effect + largest base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4754880"/>
            <a:ext cx="5303520" cy="132588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892040"/>
            <a:ext cx="5029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MOST COMMON TENURE AT EXIT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20640"/>
            <a:ext cx="5029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0" i="0">
                <a:solidFill>
                  <a:srgbClr val="FF7A1A"/>
                </a:solidFill>
                <a:latin typeface="Georgia"/>
              </a:rPr>
              <a:t>0–6 months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62356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Onboarding &amp; early-engagement is the failure window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035040" y="1828800"/>
            <a:ext cx="5577840" cy="42976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217920" y="199339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EXITS — TENURE × LOCATION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217920" y="2331720"/>
          <a:ext cx="521208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768096"/>
                <a:gridCol w="768096"/>
                <a:gridCol w="768096"/>
                <a:gridCol w="768096"/>
                <a:gridCol w="768096"/>
              </a:tblGrid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Tenure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Bangalore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Delhi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Mumbai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Russia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7A7568"/>
                          </a:solidFill>
                          <a:latin typeface="Inter"/>
                        </a:rPr>
                        <a:t>Total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0–6 months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6 mo – 1 yr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1–2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Above 4 years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–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0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 lIns="40000" rIns="40000" tIns="20000" bIns="20000"/>
                    <a:lstStyle/>
                    <a:p>
                      <a:pPr algn="l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Grand Total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2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5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1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  <a:tc>
                  <a:txBody>
                    <a:bodyPr lIns="40000" rIns="40000" tIns="20000" bIns="20000"/>
                    <a:lstStyle/>
                    <a:p>
                      <a:pPr algn="r"/>
                      <a:r>
                        <a:rPr sz="1000" b="1">
                          <a:solidFill>
                            <a:srgbClr val="1A1A1A"/>
                          </a:solidFill>
                          <a:latin typeface="Inter"/>
                        </a:rPr>
                        <a:t>9</a:t>
                      </a:r>
                    </a:p>
                  </a:txBody>
                  <a:tcPr>
                    <a:solidFill>
                      <a:srgbClr val="FFF6EE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217920" y="5074920"/>
            <a:ext cx="52120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Mumbai accounts for 5 of 9 exits. 7 of 9 exits happened within first year.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PEOPLE OPS · ATTRITION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04 / 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PEOPLE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RETENTION PLAN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Five moves to slow the leak.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Focused on the 0–6 month window where attrition is most common, with HR tracking data committed for the next review.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468880"/>
            <a:ext cx="214884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606040"/>
            <a:ext cx="21488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0" i="0">
                <a:solidFill>
                  <a:srgbClr val="FF7A1A"/>
                </a:solidFill>
                <a:latin typeface="Georgia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38328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CONNECT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611880"/>
            <a:ext cx="17373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Regular employee connect sessions across functions.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34640" y="2468880"/>
            <a:ext cx="214884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063240" y="2606040"/>
            <a:ext cx="21488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0" i="0">
                <a:solidFill>
                  <a:srgbClr val="FF7A1A"/>
                </a:solidFill>
                <a:latin typeface="Georgia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240" y="338328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1-ON-1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63240" y="3611880"/>
            <a:ext cx="17373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Structured 1:1 and skip-level check-ins.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120640" y="2468880"/>
            <a:ext cx="214884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349240" y="2606040"/>
            <a:ext cx="21488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0" i="0">
                <a:solidFill>
                  <a:srgbClr val="FF7A1A"/>
                </a:solidFill>
                <a:latin typeface="Georgia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49240" y="338328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IJPS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49240" y="3611880"/>
            <a:ext cx="17373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Promote internal job postings to retain talent.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06640" y="2468880"/>
            <a:ext cx="214884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635240" y="2606040"/>
            <a:ext cx="21488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0" i="0">
                <a:solidFill>
                  <a:srgbClr val="FF7A1A"/>
                </a:solidFill>
                <a:latin typeface="Georgia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35240" y="338328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EXIT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35240" y="3611880"/>
            <a:ext cx="17373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Detailed exit interviews — root-cause every leaver.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692640" y="2468880"/>
            <a:ext cx="214884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921240" y="2606040"/>
            <a:ext cx="21488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0" i="0">
                <a:solidFill>
                  <a:srgbClr val="FF7A1A"/>
                </a:solidFill>
                <a:latin typeface="Georgia"/>
              </a:rP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21240" y="3383280"/>
            <a:ext cx="2148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FEEDBACK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21240" y="3611880"/>
            <a:ext cx="173736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100" b="0" i="0">
                <a:solidFill>
                  <a:srgbClr val="3A3A3A"/>
                </a:solidFill>
                <a:latin typeface="Inter"/>
              </a:rPr>
              <a:t>Foster an open feedback culture top-down.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48640" y="5166360"/>
            <a:ext cx="11064240" cy="91440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822960" y="5440680"/>
            <a:ext cx="1280160" cy="228600"/>
          </a:xfrm>
          <a:prstGeom prst="roundRect">
            <a:avLst>
              <a:gd name="adj" fmla="val 50000"/>
            </a:avLst>
          </a:prstGeom>
          <a:solidFill>
            <a:srgbClr val="FFF6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FF7A1A"/>
                </a:solidFill>
                <a:latin typeface="Inter"/>
              </a:rPr>
              <a:t>COMMITMENT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40280" y="5349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HR will share tracking data against each of these action points in the next review meeting.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PEOPLE OPS · KEY ACTIONS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05 / 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TALENT ACQUISITION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HIRING PIPELINE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The hiring funnel — and the bottleneck.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828800"/>
            <a:ext cx="26060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993392"/>
            <a:ext cx="2606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TOTAL OPEN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286000"/>
            <a:ext cx="2606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2834640"/>
            <a:ext cx="2331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As of April 30, 2026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91840" y="1828800"/>
            <a:ext cx="26060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1993392"/>
            <a:ext cx="2606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PRIORITY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286000"/>
            <a:ext cx="2606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24 / 84%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74720" y="2834640"/>
            <a:ext cx="2331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Business-critical roles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48640" y="3337560"/>
            <a:ext cx="2606040" cy="1371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502152"/>
            <a:ext cx="2606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APRIL JOININGS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794760"/>
            <a:ext cx="2606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1A1A1A"/>
                </a:solidFill>
                <a:latin typeface="Georgia"/>
              </a:rPr>
              <a:t>14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4343400"/>
            <a:ext cx="2331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Highest closure month tracked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91840" y="3337560"/>
            <a:ext cx="2606040" cy="137160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474720" y="3502152"/>
            <a:ext cx="26060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OFFERS AWAITING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74720" y="3794760"/>
            <a:ext cx="26060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800" b="0" i="0">
                <a:solidFill>
                  <a:srgbClr val="FF7A1A"/>
                </a:solidFill>
                <a:latin typeface="Georgia"/>
              </a:rPr>
              <a:t>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74720" y="4343400"/>
            <a:ext cx="2331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 i="0">
                <a:solidFill>
                  <a:srgbClr val="7A7568"/>
                </a:solidFill>
                <a:latin typeface="Inter"/>
              </a:rPr>
              <a:t>Conversion risk window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080760" y="1828800"/>
            <a:ext cx="5532120" cy="42976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63640" y="1993392"/>
            <a:ext cx="5029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TIME-TO-FILL (TAT) BREAKDOWN</a:t>
            </a:r>
          </a:p>
        </p:txBody>
      </p:sp>
      <p:graphicFrame>
        <p:nvGraphicFramePr>
          <p:cNvPr id="25" name="Chart 24"/>
          <p:cNvGraphicFramePr>
            <a:graphicFrameLocks noGrp="1"/>
          </p:cNvGraphicFramePr>
          <p:nvPr/>
        </p:nvGraphicFramePr>
        <p:xfrm>
          <a:off x="6172200" y="2331720"/>
          <a:ext cx="5349240" cy="24688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6" name="Rounded Rectangle 25"/>
          <p:cNvSpPr/>
          <p:nvPr/>
        </p:nvSpPr>
        <p:spPr>
          <a:xfrm>
            <a:off x="6263640" y="5029200"/>
            <a:ext cx="5166360" cy="91440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512064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C64545"/>
                </a:solidFill>
                <a:latin typeface="Inter"/>
              </a:rPr>
              <a:t>⚠  50% of open requisitions aged 90+ days.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00800" y="5440680"/>
            <a:ext cx="493776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Faster stakeholder decisions and clearer SLAs needed.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TA · PIPELINE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06 / 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TALENT ACQUISITION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FUNCTION-WISE DEMAND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Finance is the bottleneck.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Of 29 tracked open roles, 12 sit in Finance alone — 41% of total demand in one function.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86000"/>
            <a:ext cx="6400800" cy="40233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450592"/>
            <a:ext cx="5943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OPEN ROLES BY FUNCTION</a:t>
            </a:r>
          </a:p>
        </p:txBody>
      </p:sp>
      <p:graphicFrame>
        <p:nvGraphicFramePr>
          <p:cNvPr id="10" name="Chart 9"/>
          <p:cNvGraphicFramePr>
            <a:graphicFrameLocks noGrp="1"/>
          </p:cNvGraphicFramePr>
          <p:nvPr/>
        </p:nvGraphicFramePr>
        <p:xfrm>
          <a:off x="640080" y="2743200"/>
          <a:ext cx="6263640" cy="3383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7132320" y="2286000"/>
            <a:ext cx="4480560" cy="12801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0" y="242316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CONCENTRATION RISK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0" y="2651760"/>
            <a:ext cx="4114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Finance · 41%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0" y="3154680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12 of 29 roles · MIS adds another 7 (24%)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132320" y="3703320"/>
            <a:ext cx="4480560" cy="128016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0" y="384048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KEY CHALLENGES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4069080"/>
            <a:ext cx="4297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Talent Scarcity — limited niche candidates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Extended Evaluation Cycles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Market Competition · multiple counter-offers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High sourcing, low conversion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32320" y="5120640"/>
            <a:ext cx="4480560" cy="1280160"/>
          </a:xfrm>
          <a:prstGeom prst="roundRect">
            <a:avLst>
              <a:gd name="adj" fmla="val 6000"/>
            </a:avLst>
          </a:prstGeom>
          <a:solidFill>
            <a:srgbClr val="FFF6EE"/>
          </a:solidFill>
          <a:ln w="9525">
            <a:solidFill>
              <a:srgbClr val="FF7A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0" y="525780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MITIGATIONS UNDERWAY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0" y="5486400"/>
            <a:ext cx="4297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Referral bonuses &amp; internal networks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Streamlined screening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Faster stakeholder SLAs</a:t>
            </a:r>
          </a:p>
          <a:p>
            <a:pPr algn="l">
              <a:lnSpc>
                <a:spcPct val="13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Budget alignment &amp; role calibration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TA · OPEN REQS BY FUNCTION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07 / 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HR SYSTEMS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ZOHO ROLLOUT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One platform, three rollouts.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Zoho is being adopted simultaneously across Recruit, People &amp; Payroll, and CRM — heavy change management on a single stack.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377440"/>
            <a:ext cx="365760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777240" y="2542032"/>
            <a:ext cx="777240" cy="228600"/>
          </a:xfrm>
          <a:prstGeom prst="roundRect">
            <a:avLst>
              <a:gd name="adj" fmla="val 50000"/>
            </a:avLst>
          </a:prstGeom>
          <a:solidFill>
            <a:srgbClr val="E8F4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2F8F5E"/>
                </a:solidFill>
                <a:latin typeface="Inter"/>
              </a:rPr>
              <a:t>LIVE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4640" y="2542032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1" i="0">
                <a:solidFill>
                  <a:srgbClr val="7A7568"/>
                </a:solidFill>
                <a:latin typeface="Inter"/>
              </a:rPr>
              <a:t>RECRUIT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292608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Zoho ATS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3291840"/>
            <a:ext cx="3657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90% adoption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37947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Launched 20 Mar 2026 · 100% target by Q1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4206240"/>
            <a:ext cx="32918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Centralized DB · automated parsing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Real-time tracking · interview scheduling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Structured feedback live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1" i="0">
                <a:solidFill>
                  <a:srgbClr val="C64545"/>
                </a:solidFill>
                <a:latin typeface="Inter"/>
              </a:rPr>
              <a:t>Open: system discipline + customization limits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297680" y="2377440"/>
            <a:ext cx="365760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26280" y="2542032"/>
            <a:ext cx="777240" cy="228600"/>
          </a:xfrm>
          <a:prstGeom prst="roundRect">
            <a:avLst>
              <a:gd name="adj" fmla="val 50000"/>
            </a:avLst>
          </a:prstGeom>
          <a:solidFill>
            <a:srgbClr val="FBF1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E0A82E"/>
                </a:solidFill>
                <a:latin typeface="Inter"/>
              </a:rPr>
              <a:t>WIP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2542032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1" i="0">
                <a:solidFill>
                  <a:srgbClr val="7A7568"/>
                </a:solidFill>
                <a:latin typeface="Inter"/>
              </a:rPr>
              <a:t>PEOPLE &amp; PAYROLL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26280" y="292608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Zoho People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26280" y="3291840"/>
            <a:ext cx="3657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In rollout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37947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Payroll + salary mapping per FCP done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26280" y="4206240"/>
            <a:ext cx="32918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HR Helpdesk framework finalized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Vendor structure setup complete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Walkthrough/demo this week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2628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1" i="0">
                <a:solidFill>
                  <a:srgbClr val="FF7A1A"/>
                </a:solidFill>
                <a:latin typeface="Inter"/>
              </a:rPr>
              <a:t>AMJ plan: automate incentives process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046720" y="2377440"/>
            <a:ext cx="3657600" cy="4114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8275320" y="2542032"/>
            <a:ext cx="777240" cy="228600"/>
          </a:xfrm>
          <a:prstGeom prst="roundRect">
            <a:avLst>
              <a:gd name="adj" fmla="val 50000"/>
            </a:avLst>
          </a:prstGeom>
          <a:solidFill>
            <a:srgbClr val="E6EC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0A2540"/>
                </a:solidFill>
                <a:latin typeface="Inter"/>
              </a:rPr>
              <a:t>TARGET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332720" y="2542032"/>
            <a:ext cx="11887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1" i="0">
                <a:solidFill>
                  <a:srgbClr val="7A7568"/>
                </a:solidFill>
                <a:latin typeface="Inter"/>
              </a:rPr>
              <a:t>CRM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75320" y="292608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1A1A1A"/>
                </a:solidFill>
                <a:latin typeface="Inter"/>
              </a:rPr>
              <a:t>Zoho CRM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75320" y="3291840"/>
            <a:ext cx="3657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 i="0">
                <a:solidFill>
                  <a:srgbClr val="1A1A1A"/>
                </a:solidFill>
                <a:latin typeface="Georgia"/>
              </a:rPr>
              <a:t>May 2026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275320" y="379476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>
                <a:solidFill>
                  <a:srgbClr val="7A7568"/>
                </a:solidFill>
                <a:latin typeface="Inter"/>
              </a:rPr>
              <a:t>India + Global teams · full integration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5320" y="4206240"/>
            <a:ext cx="3291840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Consolidate sales, revenue, cost data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Reduce Excel dependency</a:t>
            </a:r>
          </a:p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• Pipeline analysis by 25 Apr 2026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75320" y="59436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1" i="0">
                <a:solidFill>
                  <a:srgbClr val="0A2540"/>
                </a:solidFill>
                <a:latin typeface="Inter"/>
              </a:rPr>
              <a:t>Goal: first management dashboard look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HR SYSTEMS · ZOHO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08 / 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2E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114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>
                <a:solidFill>
                  <a:srgbClr val="7A7568"/>
                </a:solidFill>
                <a:latin typeface="Inter"/>
              </a:rPr>
              <a:t>MARKETING &amp; PR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63840" y="41148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1" i="0">
                <a:solidFill>
                  <a:srgbClr val="FF7A1A"/>
                </a:solidFill>
                <a:latin typeface="Inter"/>
              </a:rPr>
              <a:t>APRIL RECAP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48640" y="777240"/>
            <a:ext cx="11064240" cy="0"/>
          </a:xfrm>
          <a:prstGeom prst="line">
            <a:avLst/>
          </a:prstGeom>
          <a:ln w="6350">
            <a:solidFill>
              <a:srgbClr val="E6DFD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" y="914400"/>
            <a:ext cx="1106424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0" i="0">
                <a:solidFill>
                  <a:srgbClr val="1A1A1A"/>
                </a:solidFill>
                <a:latin typeface="Georgia"/>
              </a:rPr>
              <a:t>April was a builder month.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554480"/>
            <a:ext cx="11064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200" b="0" i="0">
                <a:solidFill>
                  <a:srgbClr val="3A3A3A"/>
                </a:solidFill>
                <a:latin typeface="Inter"/>
              </a:rPr>
              <a:t>Three IP launches, two awards, one PR agency onboarded, and the foundations of a thought-leadership flywheel locked in.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2240280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777240" y="2404872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FFF6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FF7A1A"/>
                </a:solidFill>
                <a:latin typeface="Inter"/>
              </a:rPr>
              <a:t>IP CREATION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7432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Mob NXT — Phuket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15468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Created and successfully launched the IP, commencing with first edition in Phuket. End-to-end by in-house Marketing.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97680" y="2240280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4526280" y="2404872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FFF6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FF7A1A"/>
                </a:solidFill>
                <a:latin typeface="Inter"/>
              </a:rPr>
              <a:t>EARNED PR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6280" y="27432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Mob NXT — Philippines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6280" y="315468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Manila launch executed; Manila Times organic coverage + social amplification + BSE communication.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2240280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8275320" y="2404872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FFF6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FF7A1A"/>
                </a:solidFill>
                <a:latin typeface="Inter"/>
              </a:rPr>
              <a:t>FOUNDATIONS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5320" y="2743200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PR Agency Onboarded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75320" y="3154680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Moneycontrol industry story secured. Company profile, op-eds, EY launch PR planned.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8640" y="4251959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77240" y="4416551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E8F4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2F8F5E"/>
                </a:solidFill>
                <a:latin typeface="Inter"/>
              </a:rPr>
              <a:t>2× GOLD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4754879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Adgully Digixx Awards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5166359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AI-Powered Consumer Growth Platform + AI/ML Powered Marketing Solution. BSE + social amplification done.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297680" y="4251959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4526280" y="4416551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FFF6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FF7A1A"/>
                </a:solidFill>
                <a:latin typeface="Inter"/>
              </a:rPr>
              <a:t>CSR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4754879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15,000 Trees Planted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26280" y="5166359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Plantation + healthcare for underserved communities. Expected to offset ~10,000 tonnes carbon over 20 yrs.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046720" y="4251959"/>
            <a:ext cx="3657600" cy="1874519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E6DFD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ounded Rectangle 28"/>
          <p:cNvSpPr/>
          <p:nvPr/>
        </p:nvSpPr>
        <p:spPr>
          <a:xfrm>
            <a:off x="8275320" y="4416551"/>
            <a:ext cx="960120" cy="228600"/>
          </a:xfrm>
          <a:prstGeom prst="roundRect">
            <a:avLst>
              <a:gd name="adj" fmla="val 50000"/>
            </a:avLst>
          </a:prstGeom>
          <a:solidFill>
            <a:srgbClr val="E6EC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1">
                <a:solidFill>
                  <a:srgbClr val="0A2540"/>
                </a:solidFill>
                <a:latin typeface="Inter"/>
              </a:rPr>
              <a:t>PARTNERSHIP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5320" y="4754879"/>
            <a:ext cx="3291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A1A1A"/>
                </a:solidFill>
                <a:latin typeface="Inter"/>
              </a:rPr>
              <a:t>AppsFlyer BFSI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75320" y="5166359"/>
            <a:ext cx="329184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A"/>
                </a:solidFill>
                <a:latin typeface="Inter"/>
              </a:rPr>
              <a:t>Hosted CTV &amp; cross-screen consumer engagement discussion. Social amplification executed.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6537960"/>
            <a:ext cx="73152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MARKETING · APRIL RECAP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63840" y="6537960"/>
            <a:ext cx="38404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>
                <a:solidFill>
                  <a:srgbClr val="7A7568"/>
                </a:solidFill>
                <a:latin typeface="Inter"/>
              </a:rPr>
              <a:t>09 / 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